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6" r:id="rId6"/>
    <p:sldId id="261" r:id="rId7"/>
    <p:sldId id="265" r:id="rId8"/>
    <p:sldId id="263" r:id="rId9"/>
    <p:sldId id="270" r:id="rId10"/>
    <p:sldId id="262" r:id="rId11"/>
    <p:sldId id="269" r:id="rId12"/>
    <p:sldId id="272" r:id="rId13"/>
    <p:sldId id="264" r:id="rId14"/>
    <p:sldId id="271" r:id="rId15"/>
    <p:sldId id="278" r:id="rId16"/>
    <p:sldId id="280" r:id="rId17"/>
    <p:sldId id="274" r:id="rId18"/>
    <p:sldId id="276" r:id="rId19"/>
    <p:sldId id="268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84" autoAdjust="0"/>
  </p:normalViewPr>
  <p:slideViewPr>
    <p:cSldViewPr snapToGrid="0">
      <p:cViewPr varScale="1">
        <p:scale>
          <a:sx n="42" d="100"/>
          <a:sy n="42" d="100"/>
        </p:scale>
        <p:origin x="780" y="32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39B36-CD32-433C-A547-F1CDB179984A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E8B4-5835-4CA0-9889-35950DF27C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8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CE8B4-5835-4CA0-9889-35950DF27CB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583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CE8B4-5835-4CA0-9889-35950DF27CB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108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9D278D-ABB2-E765-CADE-C38A8A0B79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5048" y="406400"/>
            <a:ext cx="10121900" cy="153173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l-PL" dirty="0"/>
              <a:t>62. Hutnicza Konferencja Studenckich Kół Naukowych AGH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A69B2E-E220-0650-FF59-3F3E34A86E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8" y="231340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Wzór prezentacji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B989F0-B4BD-6DCD-0BB6-C01747D6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0B343B6-059F-1C65-D9EF-24B74B7A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B3808EDE-EED1-1215-D19A-2E49BECC72DA}"/>
              </a:ext>
            </a:extLst>
          </p:cNvPr>
          <p:cNvSpPr/>
          <p:nvPr/>
        </p:nvSpPr>
        <p:spPr>
          <a:xfrm rot="16200000">
            <a:off x="6029327" y="714374"/>
            <a:ext cx="133350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E2BB6E7-EC16-8A20-70B0-513580D1DBF1}"/>
              </a:ext>
            </a:extLst>
          </p:cNvPr>
          <p:cNvSpPr txBox="1"/>
          <p:nvPr/>
        </p:nvSpPr>
        <p:spPr>
          <a:xfrm>
            <a:off x="5336816" y="196035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8 MAJA 2025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8E9402B4-3F33-6D33-4108-64EAD7DF2FCB}"/>
              </a:ext>
            </a:extLst>
          </p:cNvPr>
          <p:cNvSpPr txBox="1">
            <a:spLocks/>
          </p:cNvSpPr>
          <p:nvPr/>
        </p:nvSpPr>
        <p:spPr>
          <a:xfrm>
            <a:off x="2904147" y="5999747"/>
            <a:ext cx="6383708" cy="721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err="1">
                <a:latin typeface="+mj-lt"/>
              </a:rPr>
              <a:t>Inzynierii</a:t>
            </a:r>
            <a:r>
              <a:rPr lang="pl-PL" sz="2400">
                <a:latin typeface="+mj-lt"/>
              </a:rPr>
              <a:t> Mechanicznej i Mechatroniki</a:t>
            </a:r>
            <a:endParaRPr lang="pl-PL" sz="2400" dirty="0">
              <a:latin typeface="+mj-lt"/>
            </a:endParaRPr>
          </a:p>
        </p:txBody>
      </p:sp>
      <p:pic>
        <p:nvPicPr>
          <p:cNvPr id="16" name="Grafika 15">
            <a:extLst>
              <a:ext uri="{FF2B5EF4-FFF2-40B4-BE49-F238E27FC236}">
                <a16:creationId xmlns:a16="http://schemas.microsoft.com/office/drawing/2014/main" id="{5DDBAB1E-1AB0-1D4D-22EF-FDF02BC4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982" y="4368676"/>
            <a:ext cx="1015668" cy="1850921"/>
          </a:xfrm>
          <a:prstGeom prst="rect">
            <a:avLst/>
          </a:prstGeom>
        </p:spPr>
      </p:pic>
      <p:pic>
        <p:nvPicPr>
          <p:cNvPr id="20" name="Obraz 19" descr="Obraz zawierający Grafika, Czcionka, projekt graficzny, krąg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FF90554-4F8A-06F0-1A59-BCB870633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78" y="5171346"/>
            <a:ext cx="2411439" cy="1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8AF793-C0DE-E976-B8B9-3BAD1614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F1D7D65-E90D-80DB-C184-372FA0043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1E6B4C-5393-A7ED-1601-F11BC493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BD184A-F076-AF50-11AF-FF518B55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FD1F4B5-D7E8-8F12-08C2-48DBDAA7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352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22BEDB0-66B2-7899-B668-5DB86A555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6056DE2-8D83-F40A-59D6-F12BFF118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966026-E7B7-3B93-1A3D-25117A592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7F8FAB1-212A-EF68-E82A-2EB403E5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4B25BC7-36CE-E5D0-93BB-43087C86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060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59DC48-D396-69F0-7504-8A17AE2A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FE195AB-4F2A-EDDF-4F9A-D082235C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0875E27-E5BA-D01E-2B1D-64170783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17EF0D-B99A-C34E-7D0A-2EE68B8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586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25DADE-1326-2DF1-17C3-823DF4FD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FBC38B-20A2-0293-C5C9-3B0C2E26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58DF16-69B6-A3A0-503E-5E5834C7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B1AF4BB-C7FF-98AC-5B1B-EEBC7081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96F5BF1-35D4-2D77-76EC-5578EEB5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366C99-5B00-23F2-38D8-DC7900E0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D6F5E6-37E4-1932-2465-3C0C9F6B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60A341B-6DE1-CEEA-DED5-7E516815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6D2453-CDEE-C6E9-638B-50C6CECA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32FFFB-E0DC-6D89-867E-CF669045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61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ABE63C-76BA-BF1A-EB09-6E8D6E6E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86EF84-E2A2-6F2B-F868-4A53E96FF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6D1A11F-EB18-867A-9E11-5594681D8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32EA03-7099-B364-1003-D51C551D3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501EA2C-313F-2074-FE23-8DC5176D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6D132F-C416-F004-77DE-5C223A39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C2BAA4-591E-D44A-288E-A85E8A8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47561F8-03C0-CC1F-00F0-12097E71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AB66347-4765-C2A5-F89D-833AFBEC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954D95A-65F9-A540-3023-637850302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F900BC3-EF12-12EF-F0B2-A06A2AF17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81AB583-676E-D483-0544-CE6FD589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ADEB82E-EA38-B713-828E-7B180585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DF7222A-4BDA-74F7-30F8-F287A9A4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875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FD1326-88A6-0AD4-4A11-E2FC5A21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C34E131-D396-045B-ED60-A946ED44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2BA7102-7B5D-2E60-0198-27DC516E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5D3A32A-374E-21CF-7202-8C385CAB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343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42A4FD8-B21F-1079-F5E1-2CA32496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1A31970-7AD4-B62C-C5EF-1535B2F14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D4B6038-9841-A49A-2639-0181DE3A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98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B9BFA7-2652-3F9D-A295-6E0F31AA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90A7BA-FC30-CD86-C032-C996B395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CEA309-6DA3-BD80-EAAD-0BAD3540D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5962F65-06D5-782F-8865-731C8CB0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CB216A-4333-DDB8-08AA-3B75FC9C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E81AC4D-A425-5C36-AD3E-1501E33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531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300E34-7999-17F5-5A42-6C37E57A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413D0C7-B414-95AF-2779-8C3B36522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8B8C676-E8CA-A04B-6CA0-B9F06DE2F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893AEBE-20AC-762B-A312-43D186B0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98089D2-6187-3F1E-486E-E26DC3E3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8ED4470-BF31-559E-D3A3-33C03FB8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683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449AEDFE-8C2E-FB7C-CE49-0E121E3176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alphaModFix amt="10000"/>
          </a:blip>
          <a:srcRect r="24888" b="16137"/>
          <a:stretch/>
        </p:blipFill>
        <p:spPr>
          <a:xfrm>
            <a:off x="7656067" y="1825625"/>
            <a:ext cx="4535933" cy="5032374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28588CF-04FA-5C63-5F2B-22317E5E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CA758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62. Hutnicza Konferencja Studenckich Kół Naukowych AGH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59A9E0-CCA1-4048-2002-9F6D830F3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Wzór prezentacji.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B67594-64D2-6DB9-227A-348209384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0946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1930"/>
                </a:solidFill>
              </a:defRPr>
            </a:lvl1pPr>
          </a:lstStyle>
          <a:p>
            <a:fld id="{B5433AA7-22EE-483E-8D78-ACAB0137169D}" type="datetimeFigureOut">
              <a:rPr lang="pl-PL" smtClean="0"/>
              <a:t>08.05.2025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759B63C-851A-1601-5686-501C1336F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145" y="6356350"/>
            <a:ext cx="63837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71930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2155C7-82B8-27D4-5C69-F85312D4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785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71930"/>
                </a:solidFill>
              </a:defRPr>
            </a:lvl1pPr>
          </a:lstStyle>
          <a:p>
            <a:fld id="{82254D56-1991-46DE-A5A4-5B99BE1F810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5A1F632-41A8-7EE0-5C8E-FA803AC37F2E}"/>
              </a:ext>
            </a:extLst>
          </p:cNvPr>
          <p:cNvSpPr/>
          <p:nvPr/>
        </p:nvSpPr>
        <p:spPr>
          <a:xfrm>
            <a:off x="160945" y="136525"/>
            <a:ext cx="11870109" cy="6593288"/>
          </a:xfrm>
          <a:prstGeom prst="rect">
            <a:avLst/>
          </a:prstGeom>
          <a:noFill/>
          <a:ln w="28575">
            <a:solidFill>
              <a:srgbClr val="A719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Prostokąt 71">
            <a:extLst>
              <a:ext uri="{FF2B5EF4-FFF2-40B4-BE49-F238E27FC236}">
                <a16:creationId xmlns:a16="http://schemas.microsoft.com/office/drawing/2014/main" id="{9154C8EA-BB28-98FE-40F4-A13156753774}"/>
              </a:ext>
            </a:extLst>
          </p:cNvPr>
          <p:cNvSpPr/>
          <p:nvPr/>
        </p:nvSpPr>
        <p:spPr>
          <a:xfrm>
            <a:off x="12051267" y="1825625"/>
            <a:ext cx="140733" cy="503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Prostokąt 72">
            <a:extLst>
              <a:ext uri="{FF2B5EF4-FFF2-40B4-BE49-F238E27FC236}">
                <a16:creationId xmlns:a16="http://schemas.microsoft.com/office/drawing/2014/main" id="{6EC959A0-B5CF-5593-E5B7-A9909B8B8D34}"/>
              </a:ext>
            </a:extLst>
          </p:cNvPr>
          <p:cNvSpPr/>
          <p:nvPr/>
        </p:nvSpPr>
        <p:spPr>
          <a:xfrm rot="16200000">
            <a:off x="6033147" y="716998"/>
            <a:ext cx="125712" cy="121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149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u="none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10A0E3-E3E6-8C56-EF04-979F9A4D2D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3BC9DDE-60DF-AA0B-26E6-1ADCF6E6B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06" y="2313403"/>
            <a:ext cx="11089341" cy="2204809"/>
          </a:xfrm>
        </p:spPr>
        <p:txBody>
          <a:bodyPr>
            <a:noAutofit/>
          </a:bodyPr>
          <a:lstStyle/>
          <a:p>
            <a:r>
              <a:rPr lang="pl-PL" sz="4400" b="1" dirty="0">
                <a:solidFill>
                  <a:srgbClr val="000000"/>
                </a:solidFill>
                <a:latin typeface="Segoe UI Historic" panose="020B0502040204020203" pitchFamily="34" charset="0"/>
              </a:rPr>
              <a:t>Bezzałogowy statek powietrzny </a:t>
            </a:r>
            <a:r>
              <a:rPr lang="pl-PL" sz="4400" b="1" i="0" dirty="0">
                <a:solidFill>
                  <a:srgbClr val="000000"/>
                </a:solidFill>
                <a:latin typeface="Segoe UI Historic" panose="020B0502040204020203" pitchFamily="34" charset="0"/>
              </a:rPr>
              <a:t>przeznaczony do startu w SAE Aero Design – </a:t>
            </a:r>
            <a:br>
              <a:rPr lang="pl-PL" sz="4400" b="1" i="0" dirty="0">
                <a:solidFill>
                  <a:srgbClr val="000000"/>
                </a:solidFill>
                <a:latin typeface="Segoe UI Historic" panose="020B0502040204020203" pitchFamily="34" charset="0"/>
              </a:rPr>
            </a:br>
            <a:r>
              <a:rPr lang="pl-PL" sz="4400" b="1" i="0" dirty="0">
                <a:solidFill>
                  <a:srgbClr val="000000"/>
                </a:solidFill>
                <a:latin typeface="Segoe UI Historic" panose="020B0502040204020203" pitchFamily="34" charset="0"/>
              </a:rPr>
              <a:t>projekt koncepcyjny i konstrukcja</a:t>
            </a:r>
            <a:endParaRPr lang="pl-PL" sz="4400" b="1" dirty="0"/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28AE1BAD-57D3-8E58-B632-B5381CB4976F}"/>
              </a:ext>
            </a:extLst>
          </p:cNvPr>
          <p:cNvSpPr txBox="1">
            <a:spLocks/>
          </p:cNvSpPr>
          <p:nvPr/>
        </p:nvSpPr>
        <p:spPr>
          <a:xfrm>
            <a:off x="2850776" y="4383741"/>
            <a:ext cx="6553200" cy="1506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000000"/>
                </a:solidFill>
                <a:latin typeface="+mj-lt"/>
              </a:rPr>
              <a:t>Szymon Kamiński</a:t>
            </a:r>
            <a:br>
              <a:rPr lang="pl-PL" dirty="0">
                <a:solidFill>
                  <a:srgbClr val="000000"/>
                </a:solidFill>
                <a:latin typeface="+mj-lt"/>
              </a:rPr>
            </a:br>
            <a:br>
              <a:rPr lang="pl-PL" dirty="0">
                <a:solidFill>
                  <a:srgbClr val="000000"/>
                </a:solidFill>
                <a:latin typeface="+mj-lt"/>
              </a:rPr>
            </a:br>
            <a:r>
              <a:rPr lang="pl-PL" dirty="0">
                <a:solidFill>
                  <a:srgbClr val="000000"/>
                </a:solidFill>
                <a:latin typeface="+mj-lt"/>
              </a:rPr>
              <a:t>KNMS „</a:t>
            </a:r>
            <a:r>
              <a:rPr lang="pl-PL" dirty="0" err="1">
                <a:solidFill>
                  <a:srgbClr val="000000"/>
                </a:solidFill>
                <a:latin typeface="+mj-lt"/>
              </a:rPr>
              <a:t>SimCAD</a:t>
            </a:r>
            <a:r>
              <a:rPr lang="pl-PL" dirty="0">
                <a:solidFill>
                  <a:srgbClr val="000000"/>
                </a:solidFill>
                <a:latin typeface="+mj-lt"/>
              </a:rPr>
              <a:t>”</a:t>
            </a:r>
            <a:endParaRPr lang="pl-P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120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27D4FA-E92C-7774-1D37-D58DBA4D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Szablon konstrukcyjny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1108F59C-4260-2EAC-5BE5-D9BC97EC48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7035"/>
            <a:ext cx="6420285" cy="3461917"/>
          </a:xfrm>
          <a:ln w="19050">
            <a:solidFill>
              <a:srgbClr val="CA7583"/>
            </a:solidFill>
          </a:ln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A524B04-651D-9B83-525C-4B0CC609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22776" y="2277035"/>
            <a:ext cx="4204448" cy="389992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l-PL" sz="3200" dirty="0"/>
              <a:t>Przystępny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l-PL" sz="3200" dirty="0"/>
              <a:t>Sparametryzowany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l-PL" sz="3200" dirty="0"/>
              <a:t>Uniwersalny</a:t>
            </a:r>
          </a:p>
        </p:txBody>
      </p:sp>
    </p:spTree>
    <p:extLst>
      <p:ext uri="{BB962C8B-B14F-4D97-AF65-F5344CB8AC3E}">
        <p14:creationId xmlns:p14="http://schemas.microsoft.com/office/powerpoint/2010/main" val="22746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F7F48E7D-C8A2-30B3-7382-02865FC3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Wykorzystane profile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F129877-51AF-D6B2-78FE-769DD7B5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800" b="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ah79100a-il - skrzydła </a:t>
            </a:r>
          </a:p>
          <a:p>
            <a:endParaRPr lang="pl-PL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pl-PL" sz="1800" b="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Clark Y - statecznik poziomy </a:t>
            </a:r>
          </a:p>
          <a:p>
            <a:endParaRPr lang="pl-PL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pl-PL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pl-PL" sz="1800" b="0" i="1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Naca</a:t>
            </a:r>
            <a:r>
              <a:rPr lang="pl-PL" sz="1800" b="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0012 - statecznik pionowy </a:t>
            </a:r>
          </a:p>
          <a:p>
            <a:endParaRPr lang="pl-PL" dirty="0"/>
          </a:p>
        </p:txBody>
      </p:sp>
      <p:pic>
        <p:nvPicPr>
          <p:cNvPr id="2062" name="Picture 14" descr="Obraz zawierający linia, Wykres&#10;&#10;Opis wygenerowany automatycznie">
            <a:extLst>
              <a:ext uri="{FF2B5EF4-FFF2-40B4-BE49-F238E27FC236}">
                <a16:creationId xmlns:a16="http://schemas.microsoft.com/office/drawing/2014/main" id="{510EA71C-6F5B-811F-8B75-B2C7F55B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7048"/>
            <a:ext cx="6826624" cy="11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B475D01E-AC58-4E11-5102-C8993004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7657"/>
            <a:ext cx="6826624" cy="11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braz zawierający linia, Wykres&#10;&#10;Opis wygenerowany automatycznie">
            <a:extLst>
              <a:ext uri="{FF2B5EF4-FFF2-40B4-BE49-F238E27FC236}">
                <a16:creationId xmlns:a16="http://schemas.microsoft.com/office/drawing/2014/main" id="{ED37D37D-2AC7-1C2A-39F7-6EEE0CC7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64963"/>
            <a:ext cx="6826624" cy="11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0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670317-74C3-1622-A314-F55E4F4A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Koncepcja konstrukcji gondoli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F7918755-AEBB-91CA-333F-ACAB36C0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83" y="2022849"/>
            <a:ext cx="8382634" cy="4351338"/>
          </a:xfrm>
          <a:ln w="28575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53795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57AB1F-AD5A-594B-1B6A-53664BC9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41" y="788894"/>
            <a:ext cx="10130118" cy="959224"/>
          </a:xfrm>
        </p:spPr>
        <p:txBody>
          <a:bodyPr>
            <a:noAutofit/>
          </a:bodyPr>
          <a:lstStyle/>
          <a:p>
            <a:r>
              <a:rPr lang="pl-PL" dirty="0"/>
              <a:t>Analizy CFD oraz obliczenia</a:t>
            </a:r>
          </a:p>
        </p:txBody>
      </p:sp>
      <p:pic>
        <p:nvPicPr>
          <p:cNvPr id="3074" name="Picture 2" descr="Ansys Workbench | Simulation Integration Platform">
            <a:extLst>
              <a:ext uri="{FF2B5EF4-FFF2-40B4-BE49-F238E27FC236}">
                <a16:creationId xmlns:a16="http://schemas.microsoft.com/office/drawing/2014/main" id="{97196E05-3C1D-756C-6403-53C6C98E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29" y="2614822"/>
            <a:ext cx="3099759" cy="16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a 3" descr="Kalkulator kontur">
            <a:extLst>
              <a:ext uri="{FF2B5EF4-FFF2-40B4-BE49-F238E27FC236}">
                <a16:creationId xmlns:a16="http://schemas.microsoft.com/office/drawing/2014/main" id="{BC67C7AD-E317-40AD-EE39-34786F4FD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8967">
            <a:off x="5931308" y="2571246"/>
            <a:ext cx="2770497" cy="27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9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3ACABCA-3D79-C095-4524-C8F29580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Siła nośna</a:t>
            </a:r>
          </a:p>
        </p:txBody>
      </p:sp>
      <p:pic>
        <p:nvPicPr>
          <p:cNvPr id="3" name="Symbol zastępczy zawartości 2">
            <a:extLst>
              <a:ext uri="{FF2B5EF4-FFF2-40B4-BE49-F238E27FC236}">
                <a16:creationId xmlns:a16="http://schemas.microsoft.com/office/drawing/2014/main" id="{88337A7D-C531-C270-E8C1-CFAB061F8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442"/>
            <a:ext cx="5051612" cy="3638873"/>
          </a:xfrm>
          <a:ln w="28575">
            <a:solidFill>
              <a:srgbClr val="CA7583"/>
            </a:solidFill>
          </a:ln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B33D257-53AE-176E-0A94-BDA8058B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82" y="2200442"/>
            <a:ext cx="5039839" cy="3638873"/>
          </a:xfrm>
          <a:prstGeom prst="rect">
            <a:avLst/>
          </a:prstGeom>
          <a:ln w="28575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257924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838B5FF-42B1-8F3E-7921-507F0AEA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0635"/>
            <a:ext cx="10515600" cy="928688"/>
          </a:xfrm>
        </p:spPr>
        <p:txBody>
          <a:bodyPr>
            <a:noAutofit/>
          </a:bodyPr>
          <a:lstStyle/>
          <a:p>
            <a:r>
              <a:rPr lang="pl-PL" dirty="0"/>
              <a:t>Charakterystyki zależne od kąta natarcia</a:t>
            </a: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53333DD-4044-16E6-BA87-7B59724B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0524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pl-PL" sz="4800" dirty="0"/>
              <a:t>Siły nośnej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A4F8C62E-80F2-DE21-886E-FD4A7FD99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289" y="2505075"/>
            <a:ext cx="4912784" cy="3684588"/>
          </a:xfrm>
          <a:ln w="28575">
            <a:solidFill>
              <a:srgbClr val="CA7583"/>
            </a:solidFill>
          </a:ln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C9C9B176-52CF-0113-F150-446282F0C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0524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pl-PL" sz="4800" dirty="0"/>
              <a:t>Siły oporu lotu</a:t>
            </a:r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FED4BBF7-D921-0491-A279-20709D635A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7402" y="2505075"/>
            <a:ext cx="4912784" cy="3684588"/>
          </a:xfrm>
          <a:ln w="28575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384320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C692-A919-2430-D7EC-0523EFFBB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B3119A15-1D4E-ED55-763D-98E6F389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75" y="4232274"/>
            <a:ext cx="3306482" cy="2479862"/>
          </a:xfrm>
          <a:prstGeom prst="rect">
            <a:avLst/>
          </a:prstGeom>
          <a:ln>
            <a:noFill/>
          </a:ln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FAD377C2-780E-2F5D-FC9E-826E754E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Doskonałość lotu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43543E2-620C-3B4D-4CA8-A1FB1C70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Zależy od pochodnych współczynników siły nośnej oraz siły oporu lotu w zależności od kąta natarcia.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3A00977-BD78-5E9A-C1FB-EED8ED15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2" y="2872067"/>
            <a:ext cx="3306482" cy="2479862"/>
          </a:xfrm>
          <a:prstGeom prst="rect">
            <a:avLst/>
          </a:prstGeom>
          <a:ln>
            <a:noFill/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97BC5EF-7613-8553-0365-DD0C809C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69" y="2525622"/>
            <a:ext cx="5582019" cy="41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8D6C2F-BF49-4758-4AAD-915D321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Skrzydełko aerodynamiczne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7F9120-6350-55EE-AF98-E88DEFFB7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Bez: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AB53C80-8D5E-E90D-A941-06A53F8F1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8284" y="2505075"/>
            <a:ext cx="5100794" cy="3684588"/>
          </a:xfrm>
          <a:ln w="28575">
            <a:solidFill>
              <a:srgbClr val="CA7583"/>
            </a:solidFill>
          </a:ln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A248F6E-C75E-0E6C-98C4-F7E7280FF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Ze skrzydełkiem:</a:t>
            </a: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F431E171-9EE9-ABF3-9F16-21F1A63500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358" y="2505075"/>
            <a:ext cx="5090872" cy="3684588"/>
          </a:xfrm>
          <a:ln w="28575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22388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5F4F4-4578-008C-7B54-97CAEC0A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2FC37E-58C0-EE87-5071-74ACCC62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Odsunięcie ogona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6369E96-F448-8596-9396-9249E5ECA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0°: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E9E8D989-2684-EEC4-3B86-7A979B386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3.5°: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84AF85FD-2250-70B9-4185-B4F91C5CFA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3974" y="2505075"/>
            <a:ext cx="5089414" cy="3684588"/>
          </a:xfrm>
          <a:ln w="28575">
            <a:solidFill>
              <a:srgbClr val="CA7583"/>
            </a:solidFill>
          </a:ln>
        </p:spPr>
      </p:pic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2C9C2CD9-DEC4-99E2-72E0-6F9B2DC416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9844" y="2505075"/>
            <a:ext cx="5107899" cy="3684588"/>
          </a:xfrm>
          <a:ln w="28575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245062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EE966E-1374-7A89-BF3B-6B83203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Źródła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282B8A-4467-3CC0-27A2-EB14B701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Podczas realizacji projektu bazowaliśmy ściśle na literaturze: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pl-PL" sz="2400" dirty="0"/>
              <a:t>Wybrane zagadnienia konstrukcji samolotów - Cezary Galiński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pl-PL" sz="2400" dirty="0"/>
              <a:t>Mechanika lotu osiągi samolotów - Grzegorz </a:t>
            </a:r>
            <a:r>
              <a:rPr lang="pl-PL" sz="2400" dirty="0" err="1"/>
              <a:t>Kowaleczko</a:t>
            </a:r>
            <a:endParaRPr lang="pl-PL" sz="2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pl-PL" sz="2400" dirty="0"/>
              <a:t>Podstawy aerodynamiki i mechaniki lotu - A. </a:t>
            </a:r>
            <a:r>
              <a:rPr lang="pl-PL" sz="2400" dirty="0" err="1"/>
              <a:t>Ablamowicz</a:t>
            </a:r>
            <a:r>
              <a:rPr lang="pl-PL" sz="2400" dirty="0"/>
              <a:t>, W. Nowakowski - Aeroklub PRL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General Aviation Aircraft Design</a:t>
            </a:r>
            <a:r>
              <a:rPr lang="pl-PL" sz="2400" dirty="0"/>
              <a:t>,</a:t>
            </a:r>
            <a:r>
              <a:rPr lang="en-US" sz="2400" dirty="0"/>
              <a:t> Applied Methods and Procedures-Butterworth-Heinemann (2021)</a:t>
            </a:r>
            <a:r>
              <a:rPr lang="pl-PL" sz="2400" dirty="0"/>
              <a:t> - </a:t>
            </a:r>
            <a:r>
              <a:rPr lang="en-US" sz="2400" dirty="0"/>
              <a:t>Snorri Gudmundsson </a:t>
            </a:r>
            <a:endParaRPr lang="pl-PL" sz="2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pl-PL" sz="2400" dirty="0"/>
              <a:t>Obliczenia stosowane przy projektowaniu szybowców - Wiesław </a:t>
            </a:r>
            <a:r>
              <a:rPr lang="pl-PL" sz="2400" dirty="0" err="1"/>
              <a:t>Stafiej</a:t>
            </a:r>
            <a:r>
              <a:rPr lang="pl-PL" sz="2400" dirty="0"/>
              <a:t> </a:t>
            </a:r>
          </a:p>
        </p:txBody>
      </p:sp>
      <p:pic>
        <p:nvPicPr>
          <p:cNvPr id="4" name="Grafika 3" descr="Książki z wypełnieniem pełnym">
            <a:extLst>
              <a:ext uri="{FF2B5EF4-FFF2-40B4-BE49-F238E27FC236}">
                <a16:creationId xmlns:a16="http://schemas.microsoft.com/office/drawing/2014/main" id="{FC8BF384-45E5-BBED-1ED0-729525683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319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47BF98E-5FC1-FD1D-8A4D-D66DAF47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6" y="156117"/>
            <a:ext cx="11840940" cy="6568068"/>
          </a:xfrm>
          <a:prstGeom prst="rect">
            <a:avLst/>
          </a:prstGeom>
          <a:ln w="12700">
            <a:solidFill>
              <a:srgbClr val="CA7583"/>
            </a:solidFill>
          </a:ln>
        </p:spPr>
      </p:pic>
    </p:spTree>
    <p:extLst>
      <p:ext uri="{BB962C8B-B14F-4D97-AF65-F5344CB8AC3E}">
        <p14:creationId xmlns:p14="http://schemas.microsoft.com/office/powerpoint/2010/main" val="266377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45DE9A-62E2-2682-F5F5-A19D90FC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/>
              <a:t>Napotkane przeszkody</a:t>
            </a:r>
            <a:endParaRPr lang="pl-PL" sz="5400" dirty="0"/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E6ACA0D9-F1F0-DD4C-C5B2-3A1FFCBA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88388" cy="435133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Ograniczenia materiałowe narzucone przez konkurs</a:t>
            </a:r>
            <a:br>
              <a:rPr lang="pl-PL" sz="3200" dirty="0"/>
            </a:b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Potrzeba uzyskania odpowiedniej sztywności</a:t>
            </a:r>
            <a:br>
              <a:rPr lang="pl-PL" sz="3200" dirty="0"/>
            </a:b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Ciężar konstrukcji</a:t>
            </a:r>
          </a:p>
        </p:txBody>
      </p:sp>
      <p:pic>
        <p:nvPicPr>
          <p:cNvPr id="9" name="Obraz 8" descr="Obraz zawierający zrzut ekranu, linia, krąg, Symetr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5CB91968-E929-7F77-C1EE-78821620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1" y="3848896"/>
            <a:ext cx="2169458" cy="2169458"/>
          </a:xfrm>
          <a:prstGeom prst="rect">
            <a:avLst/>
          </a:prstGeom>
        </p:spPr>
      </p:pic>
      <p:pic>
        <p:nvPicPr>
          <p:cNvPr id="10" name="Symbol zastępczy zawartości 31" descr="Obraz zawierający krąg, symbol, Czcionka, Grafi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84DB9DC-CECC-CF36-F43B-ACE508576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61" y="4316788"/>
            <a:ext cx="2467069" cy="24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7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C430BD-B2DA-C4FE-7FE1-8A093449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Pokonane wyzwania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490E689-37FC-E865-B067-FC5549C4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7623" cy="435133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Wykorzystanie materiałów oraz metod modelarskich</a:t>
            </a: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Wszechstronność druku 3D</a:t>
            </a:r>
            <a:br>
              <a:rPr lang="pl-PL" sz="3200" dirty="0"/>
            </a:b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l-PL" sz="3200" dirty="0"/>
              <a:t>Konstrukcja na bazie szkieletu</a:t>
            </a:r>
          </a:p>
        </p:txBody>
      </p:sp>
      <p:pic>
        <p:nvPicPr>
          <p:cNvPr id="6" name="Symbol zastępczy zawartości 6" descr="Obraz zawierający w pomieszczeniu, krąg, maszyna, lustr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5C810A5-2BEE-8993-F248-66BA7CEF9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75" y="4233770"/>
            <a:ext cx="2264683" cy="2259105"/>
          </a:xfrm>
          <a:prstGeom prst="rect">
            <a:avLst/>
          </a:prstGeom>
        </p:spPr>
      </p:pic>
      <p:pic>
        <p:nvPicPr>
          <p:cNvPr id="8" name="Obraz 7" descr="Obraz zawierający drewniany, sklejka, drewn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6A4EF80-9049-7B08-7D2C-CC7DF289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23" y="1900517"/>
            <a:ext cx="2259105" cy="22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0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43AEC3-A6A2-CAEC-0DE5-5E405416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Filozofia przy konstrukcji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3EAD4A-5B4D-39BE-DC2D-93B72466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3760"/>
            <a:ext cx="6798693" cy="1237410"/>
          </a:xfrm>
        </p:spPr>
        <p:txBody>
          <a:bodyPr>
            <a:normAutofit/>
          </a:bodyPr>
          <a:lstStyle/>
          <a:p>
            <a:pPr algn="ctr"/>
            <a:r>
              <a:rPr lang="pl-PL" sz="4800" b="1" dirty="0">
                <a:latin typeface="+mj-lt"/>
                <a:cs typeface="Aharoni" panose="020F0502020204030204" pitchFamily="2" charset="-79"/>
              </a:rPr>
              <a:t>Prostota = Jakość</a:t>
            </a:r>
          </a:p>
        </p:txBody>
      </p:sp>
      <p:pic>
        <p:nvPicPr>
          <p:cNvPr id="1028" name="Picture 4" descr="What is website simplicity? Making your website easy to use">
            <a:extLst>
              <a:ext uri="{FF2B5EF4-FFF2-40B4-BE49-F238E27FC236}">
                <a16:creationId xmlns:a16="http://schemas.microsoft.com/office/drawing/2014/main" id="{4BC1C499-06FC-A9F0-54DA-5A8B600E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798693" cy="27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8259CFA-78F3-9F77-9434-DD1EF5F11517}"/>
              </a:ext>
            </a:extLst>
          </p:cNvPr>
          <p:cNvSpPr txBox="1"/>
          <p:nvPr/>
        </p:nvSpPr>
        <p:spPr>
          <a:xfrm>
            <a:off x="237565" y="6375584"/>
            <a:ext cx="6122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i="1" dirty="0"/>
              <a:t>https://sutherlandweston.com/what-is-website-simplicity/</a:t>
            </a:r>
          </a:p>
        </p:txBody>
      </p:sp>
    </p:spTree>
    <p:extLst>
      <p:ext uri="{BB962C8B-B14F-4D97-AF65-F5344CB8AC3E}">
        <p14:creationId xmlns:p14="http://schemas.microsoft.com/office/powerpoint/2010/main" val="393290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A7CBA-2887-64E2-A1E8-34830080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Drewno Balsowe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0963B8-8DCB-7C61-2287-AA228A8F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Do przenoszenia większości obciążenia – dźwigary </a:t>
            </a: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Tworzy kształt skrzydeł – żebra </a:t>
            </a: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Łatwe w obróbce</a:t>
            </a:r>
            <a:br>
              <a:rPr lang="pl-PL" sz="3200" dirty="0"/>
            </a:br>
            <a:endParaRPr lang="pl-PL" sz="3200" dirty="0"/>
          </a:p>
        </p:txBody>
      </p:sp>
      <p:pic>
        <p:nvPicPr>
          <p:cNvPr id="9" name="Obraz 8" descr="Obraz zawierający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72ECF5B-94A9-431C-76FE-719782DAB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4919944"/>
            <a:ext cx="7148513" cy="13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5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D86BADF-78E5-8AE4-BBA4-6A422DC2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Metody obróbki balsy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3344F62-534F-33D6-CA19-7762780D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pl-PL" sz="4400" dirty="0"/>
              <a:t>Manualna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E660CD29-FC6F-4BA8-7D99-8A798D246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pl-PL" sz="4400" dirty="0"/>
              <a:t>Maszynowa</a:t>
            </a:r>
          </a:p>
        </p:txBody>
      </p:sp>
      <p:pic>
        <p:nvPicPr>
          <p:cNvPr id="12" name="Symbol zastępczy zawartości 11" descr="Obraz zawierający meble, choinka, ziemia, podłog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32F0071F-A6C4-C5C8-1F46-FFB118BDE8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  <a:ln w="57150">
            <a:solidFill>
              <a:srgbClr val="CA7583"/>
            </a:solidFill>
          </a:ln>
        </p:spPr>
      </p:pic>
      <p:pic>
        <p:nvPicPr>
          <p:cNvPr id="9" name="Symbol zastępczy zawartości 8" descr="Obraz zawierający w pomieszczeniu, Materiały biurowe, ściana, biur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9727DB5-08A4-18B1-1F0C-21E32B3C4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88" y="2505075"/>
            <a:ext cx="4909587" cy="3684588"/>
          </a:xfrm>
          <a:ln w="57150">
            <a:solidFill>
              <a:srgbClr val="CA7583"/>
            </a:solidFill>
          </a:ln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ABB9487C-FB5B-5AC3-ACE7-16686645C65E}"/>
              </a:ext>
            </a:extLst>
          </p:cNvPr>
          <p:cNvSpPr txBox="1"/>
          <p:nvPr/>
        </p:nvSpPr>
        <p:spPr>
          <a:xfrm>
            <a:off x="8600592" y="5881886"/>
            <a:ext cx="262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i="1" dirty="0"/>
              <a:t>https://support.laserpecker.net/</a:t>
            </a:r>
          </a:p>
        </p:txBody>
      </p:sp>
    </p:spTree>
    <p:extLst>
      <p:ext uri="{BB962C8B-B14F-4D97-AF65-F5344CB8AC3E}">
        <p14:creationId xmlns:p14="http://schemas.microsoft.com/office/powerpoint/2010/main" val="282358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36D090-ADE0-04A5-3AD0-2307F311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/>
              <a:t>Druk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778512-08E4-9AA9-A849-1A4A2DA0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Pozwala na skomplikowane kształty</a:t>
            </a: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Idealne do elementów łączących</a:t>
            </a:r>
            <a:br>
              <a:rPr lang="pl-PL" sz="3200" dirty="0"/>
            </a:br>
            <a:endParaRPr lang="pl-PL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l-PL" sz="3200" dirty="0"/>
              <a:t>Znacznie lżejsze od aluminium</a:t>
            </a:r>
          </a:p>
        </p:txBody>
      </p:sp>
      <p:pic>
        <p:nvPicPr>
          <p:cNvPr id="7" name="Obraz 6" descr="Obraz zawierający szkic, rysowanie, most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0A1D34CF-FFC3-5CE4-9E36-7CBB875CA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5" y="4509247"/>
            <a:ext cx="7323282" cy="20989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4111049-6438-282D-1D1D-BA1DE4FB1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7" y="5360063"/>
            <a:ext cx="2232212" cy="12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90961BA-EB68-06D0-613E-8C82A7338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" y="3429000"/>
            <a:ext cx="6134415" cy="309260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9363877-BD47-A152-E5B1-1032ACBB1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2" y="1416424"/>
            <a:ext cx="3481397" cy="186017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AA41A42-384D-62C1-C2C5-FD48785B6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35732"/>
            <a:ext cx="3174699" cy="1540868"/>
          </a:xfrm>
          <a:prstGeom prst="rect">
            <a:avLst/>
          </a:prstGeom>
        </p:spPr>
      </p:pic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D7E175E-E317-664A-F48C-2C2DF419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805" y="412236"/>
            <a:ext cx="5692588" cy="5450822"/>
          </a:xfrm>
        </p:spPr>
        <p:txBody>
          <a:bodyPr>
            <a:normAutofit/>
          </a:bodyPr>
          <a:lstStyle/>
          <a:p>
            <a:r>
              <a:rPr lang="pl-PL" sz="3600" dirty="0">
                <a:latin typeface="+mj-lt"/>
              </a:rPr>
              <a:t>Przykłady wykorzystania technologii druku 3D: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D9F1B6D9-B0CF-859A-51AF-03A29BF36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8" y="1698474"/>
            <a:ext cx="4314111" cy="50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22175"/>
      </p:ext>
    </p:extLst>
  </p:cSld>
  <p:clrMapOvr>
    <a:masterClrMapping/>
  </p:clrMapOvr>
</p:sld>
</file>

<file path=ppt/theme/theme1.xml><?xml version="1.0" encoding="utf-8"?>
<a:theme xmlns:a="http://schemas.openxmlformats.org/drawingml/2006/main" name="Inżynierii Mechanicznej i Mechatroniki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Niestandardowy 1">
      <a:majorFont>
        <a:latin typeface="Bahnschrift"/>
        <a:ea typeface=""/>
        <a:cs typeface=""/>
      </a:majorFont>
      <a:minorFont>
        <a:latin typeface="Arial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62CzerwonaApplied Computer Science.potx" id="{9226E557-9B3F-4CE6-848B-D25B2716A5E8}" vid="{EADBACFA-9C57-4ECB-8F41-295621BE23A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Inżynierii Mechanicznej i Mechatroniki</Template>
  <TotalTime>2181</TotalTime>
  <Words>267</Words>
  <Application>Microsoft Office PowerPoint</Application>
  <PresentationFormat>Panoramiczny</PresentationFormat>
  <Paragraphs>59</Paragraphs>
  <Slides>19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5" baseType="lpstr">
      <vt:lpstr>Aptos</vt:lpstr>
      <vt:lpstr>Arial</vt:lpstr>
      <vt:lpstr>Bahnschrift</vt:lpstr>
      <vt:lpstr>Segoe UI Historic</vt:lpstr>
      <vt:lpstr>Wingdings</vt:lpstr>
      <vt:lpstr>Inżynierii Mechanicznej i Mechatroniki</vt:lpstr>
      <vt:lpstr>Prezentacja programu PowerPoint</vt:lpstr>
      <vt:lpstr>Prezentacja programu PowerPoint</vt:lpstr>
      <vt:lpstr>Napotkane przeszkody</vt:lpstr>
      <vt:lpstr>Pokonane wyzwania</vt:lpstr>
      <vt:lpstr>Filozofia przy konstrukcji</vt:lpstr>
      <vt:lpstr>Drewno Balsowe</vt:lpstr>
      <vt:lpstr>Metody obróbki balsy</vt:lpstr>
      <vt:lpstr>Druk 3D</vt:lpstr>
      <vt:lpstr>Prezentacja programu PowerPoint</vt:lpstr>
      <vt:lpstr>Szablon konstrukcyjny</vt:lpstr>
      <vt:lpstr>Wykorzystane profile</vt:lpstr>
      <vt:lpstr>Koncepcja konstrukcji gondoli</vt:lpstr>
      <vt:lpstr>Analizy CFD oraz obliczenia</vt:lpstr>
      <vt:lpstr>Siła nośna</vt:lpstr>
      <vt:lpstr>Charakterystyki zależne od kąta natarcia</vt:lpstr>
      <vt:lpstr>Doskonałość lotu</vt:lpstr>
      <vt:lpstr>Skrzydełko aerodynamiczne</vt:lpstr>
      <vt:lpstr>Odsunięcie ogona</vt:lpstr>
      <vt:lpstr>Źródła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Szymon Kamiński</dc:creator>
  <cp:lastModifiedBy>Szymon Kamiński</cp:lastModifiedBy>
  <cp:revision>59</cp:revision>
  <dcterms:created xsi:type="dcterms:W3CDTF">2025-04-27T11:14:53Z</dcterms:created>
  <dcterms:modified xsi:type="dcterms:W3CDTF">2025-05-08T18:38:12Z</dcterms:modified>
</cp:coreProperties>
</file>